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4" r:id="rId6"/>
    <p:sldId id="263" r:id="rId7"/>
    <p:sldId id="266" r:id="rId8"/>
    <p:sldId id="259" r:id="rId9"/>
    <p:sldId id="261" r:id="rId10"/>
    <p:sldId id="260" r:id="rId11"/>
    <p:sldId id="262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D21"/>
    <a:srgbClr val="283583"/>
    <a:srgbClr val="9A2597"/>
    <a:srgbClr val="EB660D"/>
    <a:srgbClr val="4BA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6"/>
  </p:normalViewPr>
  <p:slideViewPr>
    <p:cSldViewPr>
      <p:cViewPr>
        <p:scale>
          <a:sx n="120" d="100"/>
          <a:sy n="120" d="100"/>
        </p:scale>
        <p:origin x="678" y="-9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1433-5030-4218-87DD-CD1157A373CD}" type="datetimeFigureOut">
              <a:rPr lang="fr-FR" smtClean="0"/>
              <a:t>02/10/2023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B275-A2A0-4133-9649-DB27994F29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37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89196" y="3637258"/>
            <a:ext cx="3970020" cy="2815590"/>
          </a:xfrm>
          <a:custGeom>
            <a:avLst/>
            <a:gdLst/>
            <a:ahLst/>
            <a:cxnLst/>
            <a:rect l="l" t="t" r="r" b="b"/>
            <a:pathLst>
              <a:path w="3970020" h="2815590">
                <a:moveTo>
                  <a:pt x="854913" y="0"/>
                </a:moveTo>
                <a:lnTo>
                  <a:pt x="0" y="476897"/>
                </a:lnTo>
                <a:lnTo>
                  <a:pt x="23632" y="520982"/>
                </a:lnTo>
                <a:lnTo>
                  <a:pt x="47724" y="564742"/>
                </a:lnTo>
                <a:lnTo>
                  <a:pt x="72274" y="608176"/>
                </a:lnTo>
                <a:lnTo>
                  <a:pt x="97278" y="651280"/>
                </a:lnTo>
                <a:lnTo>
                  <a:pt x="122732" y="694052"/>
                </a:lnTo>
                <a:lnTo>
                  <a:pt x="148632" y="736488"/>
                </a:lnTo>
                <a:lnTo>
                  <a:pt x="174975" y="778587"/>
                </a:lnTo>
                <a:lnTo>
                  <a:pt x="201758" y="820345"/>
                </a:lnTo>
                <a:lnTo>
                  <a:pt x="228976" y="861759"/>
                </a:lnTo>
                <a:lnTo>
                  <a:pt x="256627" y="902827"/>
                </a:lnTo>
                <a:lnTo>
                  <a:pt x="284707" y="943545"/>
                </a:lnTo>
                <a:lnTo>
                  <a:pt x="313212" y="983912"/>
                </a:lnTo>
                <a:lnTo>
                  <a:pt x="342140" y="1023924"/>
                </a:lnTo>
                <a:lnTo>
                  <a:pt x="371485" y="1063578"/>
                </a:lnTo>
                <a:lnTo>
                  <a:pt x="401245" y="1102872"/>
                </a:lnTo>
                <a:lnTo>
                  <a:pt x="431416" y="1141803"/>
                </a:lnTo>
                <a:lnTo>
                  <a:pt x="461995" y="1180367"/>
                </a:lnTo>
                <a:lnTo>
                  <a:pt x="492978" y="1218563"/>
                </a:lnTo>
                <a:lnTo>
                  <a:pt x="524362" y="1256387"/>
                </a:lnTo>
                <a:lnTo>
                  <a:pt x="556143" y="1293837"/>
                </a:lnTo>
                <a:lnTo>
                  <a:pt x="588317" y="1330909"/>
                </a:lnTo>
                <a:lnTo>
                  <a:pt x="620882" y="1367602"/>
                </a:lnTo>
                <a:lnTo>
                  <a:pt x="653832" y="1403911"/>
                </a:lnTo>
                <a:lnTo>
                  <a:pt x="687166" y="1439835"/>
                </a:lnTo>
                <a:lnTo>
                  <a:pt x="720879" y="1475371"/>
                </a:lnTo>
                <a:lnTo>
                  <a:pt x="754968" y="1510515"/>
                </a:lnTo>
                <a:lnTo>
                  <a:pt x="789430" y="1545265"/>
                </a:lnTo>
                <a:lnTo>
                  <a:pt x="824260" y="1579619"/>
                </a:lnTo>
                <a:lnTo>
                  <a:pt x="859456" y="1613573"/>
                </a:lnTo>
                <a:lnTo>
                  <a:pt x="895013" y="1647124"/>
                </a:lnTo>
                <a:lnTo>
                  <a:pt x="930928" y="1680270"/>
                </a:lnTo>
                <a:lnTo>
                  <a:pt x="967198" y="1713008"/>
                </a:lnTo>
                <a:lnTo>
                  <a:pt x="1003820" y="1745335"/>
                </a:lnTo>
                <a:lnTo>
                  <a:pt x="1040788" y="1777248"/>
                </a:lnTo>
                <a:lnTo>
                  <a:pt x="1078101" y="1808745"/>
                </a:lnTo>
                <a:lnTo>
                  <a:pt x="1115755" y="1839822"/>
                </a:lnTo>
                <a:lnTo>
                  <a:pt x="1153745" y="1870478"/>
                </a:lnTo>
                <a:lnTo>
                  <a:pt x="1192069" y="1900708"/>
                </a:lnTo>
                <a:lnTo>
                  <a:pt x="1230723" y="1930511"/>
                </a:lnTo>
                <a:lnTo>
                  <a:pt x="1269703" y="1959883"/>
                </a:lnTo>
                <a:lnTo>
                  <a:pt x="1309007" y="1988822"/>
                </a:lnTo>
                <a:lnTo>
                  <a:pt x="1348629" y="2017325"/>
                </a:lnTo>
                <a:lnTo>
                  <a:pt x="1388567" y="2045389"/>
                </a:lnTo>
                <a:lnTo>
                  <a:pt x="1428818" y="2073011"/>
                </a:lnTo>
                <a:lnTo>
                  <a:pt x="1469377" y="2100189"/>
                </a:lnTo>
                <a:lnTo>
                  <a:pt x="1510242" y="2126919"/>
                </a:lnTo>
                <a:lnTo>
                  <a:pt x="1551408" y="2153200"/>
                </a:lnTo>
                <a:lnTo>
                  <a:pt x="1592872" y="2179027"/>
                </a:lnTo>
                <a:lnTo>
                  <a:pt x="1634631" y="2204398"/>
                </a:lnTo>
                <a:lnTo>
                  <a:pt x="1676681" y="2229311"/>
                </a:lnTo>
                <a:lnTo>
                  <a:pt x="1719019" y="2253763"/>
                </a:lnTo>
                <a:lnTo>
                  <a:pt x="1761640" y="2277751"/>
                </a:lnTo>
                <a:lnTo>
                  <a:pt x="1804542" y="2301271"/>
                </a:lnTo>
                <a:lnTo>
                  <a:pt x="1847721" y="2324322"/>
                </a:lnTo>
                <a:lnTo>
                  <a:pt x="1891174" y="2346900"/>
                </a:lnTo>
                <a:lnTo>
                  <a:pt x="1934896" y="2369003"/>
                </a:lnTo>
                <a:lnTo>
                  <a:pt x="1978884" y="2390627"/>
                </a:lnTo>
                <a:lnTo>
                  <a:pt x="2023136" y="2411771"/>
                </a:lnTo>
                <a:lnTo>
                  <a:pt x="2067646" y="2432431"/>
                </a:lnTo>
                <a:lnTo>
                  <a:pt x="2112413" y="2452604"/>
                </a:lnTo>
                <a:lnTo>
                  <a:pt x="2157431" y="2472288"/>
                </a:lnTo>
                <a:lnTo>
                  <a:pt x="2202698" y="2491479"/>
                </a:lnTo>
                <a:lnTo>
                  <a:pt x="2248211" y="2510176"/>
                </a:lnTo>
                <a:lnTo>
                  <a:pt x="2293965" y="2528375"/>
                </a:lnTo>
                <a:lnTo>
                  <a:pt x="2339957" y="2546073"/>
                </a:lnTo>
                <a:lnTo>
                  <a:pt x="2386183" y="2563268"/>
                </a:lnTo>
                <a:lnTo>
                  <a:pt x="2432641" y="2579956"/>
                </a:lnTo>
                <a:lnTo>
                  <a:pt x="2479326" y="2596136"/>
                </a:lnTo>
                <a:lnTo>
                  <a:pt x="2526235" y="2611804"/>
                </a:lnTo>
                <a:lnTo>
                  <a:pt x="2573364" y="2626957"/>
                </a:lnTo>
                <a:lnTo>
                  <a:pt x="2620710" y="2641592"/>
                </a:lnTo>
                <a:lnTo>
                  <a:pt x="2668270" y="2655708"/>
                </a:lnTo>
                <a:lnTo>
                  <a:pt x="2716039" y="2669300"/>
                </a:lnTo>
                <a:lnTo>
                  <a:pt x="2764015" y="2682367"/>
                </a:lnTo>
                <a:lnTo>
                  <a:pt x="2813491" y="2695227"/>
                </a:lnTo>
                <a:lnTo>
                  <a:pt x="2863089" y="2707519"/>
                </a:lnTo>
                <a:lnTo>
                  <a:pt x="2912808" y="2719242"/>
                </a:lnTo>
                <a:lnTo>
                  <a:pt x="2962643" y="2730395"/>
                </a:lnTo>
                <a:lnTo>
                  <a:pt x="3012592" y="2740977"/>
                </a:lnTo>
                <a:lnTo>
                  <a:pt x="3062651" y="2750987"/>
                </a:lnTo>
                <a:lnTo>
                  <a:pt x="3112816" y="2760424"/>
                </a:lnTo>
                <a:lnTo>
                  <a:pt x="3163085" y="2769288"/>
                </a:lnTo>
                <a:lnTo>
                  <a:pt x="3213454" y="2777577"/>
                </a:lnTo>
                <a:lnTo>
                  <a:pt x="3263921" y="2785292"/>
                </a:lnTo>
                <a:lnTo>
                  <a:pt x="3314481" y="2792431"/>
                </a:lnTo>
                <a:lnTo>
                  <a:pt x="3365132" y="2798992"/>
                </a:lnTo>
                <a:lnTo>
                  <a:pt x="3415870" y="2804976"/>
                </a:lnTo>
                <a:lnTo>
                  <a:pt x="3466692" y="2810382"/>
                </a:lnTo>
                <a:lnTo>
                  <a:pt x="3517595" y="2815209"/>
                </a:lnTo>
                <a:lnTo>
                  <a:pt x="3969804" y="1851215"/>
                </a:lnTo>
                <a:lnTo>
                  <a:pt x="3920367" y="1851704"/>
                </a:lnTo>
                <a:lnTo>
                  <a:pt x="3871034" y="1851488"/>
                </a:lnTo>
                <a:lnTo>
                  <a:pt x="3821811" y="1850572"/>
                </a:lnTo>
                <a:lnTo>
                  <a:pt x="3772702" y="1848958"/>
                </a:lnTo>
                <a:lnTo>
                  <a:pt x="3723716" y="1846650"/>
                </a:lnTo>
                <a:lnTo>
                  <a:pt x="3674856" y="1843651"/>
                </a:lnTo>
                <a:lnTo>
                  <a:pt x="3626130" y="1839966"/>
                </a:lnTo>
                <a:lnTo>
                  <a:pt x="3577543" y="1835597"/>
                </a:lnTo>
                <a:lnTo>
                  <a:pt x="3529101" y="1830548"/>
                </a:lnTo>
                <a:lnTo>
                  <a:pt x="3480810" y="1824824"/>
                </a:lnTo>
                <a:lnTo>
                  <a:pt x="3432676" y="1818427"/>
                </a:lnTo>
                <a:lnTo>
                  <a:pt x="3384706" y="1811360"/>
                </a:lnTo>
                <a:lnTo>
                  <a:pt x="3336904" y="1803628"/>
                </a:lnTo>
                <a:lnTo>
                  <a:pt x="3289278" y="1795235"/>
                </a:lnTo>
                <a:lnTo>
                  <a:pt x="3241833" y="1786182"/>
                </a:lnTo>
                <a:lnTo>
                  <a:pt x="3194574" y="1776475"/>
                </a:lnTo>
                <a:lnTo>
                  <a:pt x="3147509" y="1766117"/>
                </a:lnTo>
                <a:lnTo>
                  <a:pt x="3100642" y="1755111"/>
                </a:lnTo>
                <a:lnTo>
                  <a:pt x="3053981" y="1743460"/>
                </a:lnTo>
                <a:lnTo>
                  <a:pt x="3007530" y="1731169"/>
                </a:lnTo>
                <a:lnTo>
                  <a:pt x="2961296" y="1718241"/>
                </a:lnTo>
                <a:lnTo>
                  <a:pt x="2915285" y="1704680"/>
                </a:lnTo>
                <a:lnTo>
                  <a:pt x="2869502" y="1690488"/>
                </a:lnTo>
                <a:lnTo>
                  <a:pt x="2823954" y="1675670"/>
                </a:lnTo>
                <a:lnTo>
                  <a:pt x="2778647" y="1660229"/>
                </a:lnTo>
                <a:lnTo>
                  <a:pt x="2733587" y="1644169"/>
                </a:lnTo>
                <a:lnTo>
                  <a:pt x="2688779" y="1627493"/>
                </a:lnTo>
                <a:lnTo>
                  <a:pt x="2644230" y="1610205"/>
                </a:lnTo>
                <a:lnTo>
                  <a:pt x="2599945" y="1592308"/>
                </a:lnTo>
                <a:lnTo>
                  <a:pt x="2555931" y="1573806"/>
                </a:lnTo>
                <a:lnTo>
                  <a:pt x="2512194" y="1554703"/>
                </a:lnTo>
                <a:lnTo>
                  <a:pt x="2468738" y="1535001"/>
                </a:lnTo>
                <a:lnTo>
                  <a:pt x="2425572" y="1514706"/>
                </a:lnTo>
                <a:lnTo>
                  <a:pt x="2382699" y="1493819"/>
                </a:lnTo>
                <a:lnTo>
                  <a:pt x="2340127" y="1472345"/>
                </a:lnTo>
                <a:lnTo>
                  <a:pt x="2297862" y="1450287"/>
                </a:lnTo>
                <a:lnTo>
                  <a:pt x="2255908" y="1427649"/>
                </a:lnTo>
                <a:lnTo>
                  <a:pt x="2214273" y="1404434"/>
                </a:lnTo>
                <a:lnTo>
                  <a:pt x="2172962" y="1380646"/>
                </a:lnTo>
                <a:lnTo>
                  <a:pt x="2131982" y="1356289"/>
                </a:lnTo>
                <a:lnTo>
                  <a:pt x="2091337" y="1331366"/>
                </a:lnTo>
                <a:lnTo>
                  <a:pt x="2051035" y="1305880"/>
                </a:lnTo>
                <a:lnTo>
                  <a:pt x="2011081" y="1279835"/>
                </a:lnTo>
                <a:lnTo>
                  <a:pt x="1971481" y="1253235"/>
                </a:lnTo>
                <a:lnTo>
                  <a:pt x="1932240" y="1226084"/>
                </a:lnTo>
                <a:lnTo>
                  <a:pt x="1893366" y="1198384"/>
                </a:lnTo>
                <a:lnTo>
                  <a:pt x="1854864" y="1170139"/>
                </a:lnTo>
                <a:lnTo>
                  <a:pt x="1816740" y="1141353"/>
                </a:lnTo>
                <a:lnTo>
                  <a:pt x="1779000" y="1112030"/>
                </a:lnTo>
                <a:lnTo>
                  <a:pt x="1741649" y="1082173"/>
                </a:lnTo>
                <a:lnTo>
                  <a:pt x="1704695" y="1051785"/>
                </a:lnTo>
                <a:lnTo>
                  <a:pt x="1668142" y="1020870"/>
                </a:lnTo>
                <a:lnTo>
                  <a:pt x="1631997" y="989432"/>
                </a:lnTo>
                <a:lnTo>
                  <a:pt x="1596266" y="957475"/>
                </a:lnTo>
                <a:lnTo>
                  <a:pt x="1560955" y="925001"/>
                </a:lnTo>
                <a:lnTo>
                  <a:pt x="1526069" y="892014"/>
                </a:lnTo>
                <a:lnTo>
                  <a:pt x="1491615" y="858518"/>
                </a:lnTo>
                <a:lnTo>
                  <a:pt x="1457598" y="824517"/>
                </a:lnTo>
                <a:lnTo>
                  <a:pt x="1424025" y="790014"/>
                </a:lnTo>
                <a:lnTo>
                  <a:pt x="1390902" y="755012"/>
                </a:lnTo>
                <a:lnTo>
                  <a:pt x="1358234" y="719515"/>
                </a:lnTo>
                <a:lnTo>
                  <a:pt x="1326028" y="683527"/>
                </a:lnTo>
                <a:lnTo>
                  <a:pt x="1294289" y="647051"/>
                </a:lnTo>
                <a:lnTo>
                  <a:pt x="1263024" y="610091"/>
                </a:lnTo>
                <a:lnTo>
                  <a:pt x="1232238" y="572651"/>
                </a:lnTo>
                <a:lnTo>
                  <a:pt x="1201937" y="534733"/>
                </a:lnTo>
                <a:lnTo>
                  <a:pt x="1172128" y="496341"/>
                </a:lnTo>
                <a:lnTo>
                  <a:pt x="1142816" y="457480"/>
                </a:lnTo>
                <a:lnTo>
                  <a:pt x="1114007" y="418152"/>
                </a:lnTo>
                <a:lnTo>
                  <a:pt x="1085708" y="378361"/>
                </a:lnTo>
                <a:lnTo>
                  <a:pt x="1057923" y="338111"/>
                </a:lnTo>
                <a:lnTo>
                  <a:pt x="1030660" y="297405"/>
                </a:lnTo>
                <a:lnTo>
                  <a:pt x="1003924" y="256247"/>
                </a:lnTo>
                <a:lnTo>
                  <a:pt x="977721" y="214640"/>
                </a:lnTo>
                <a:lnTo>
                  <a:pt x="952058" y="172588"/>
                </a:lnTo>
                <a:lnTo>
                  <a:pt x="926939" y="130094"/>
                </a:lnTo>
                <a:lnTo>
                  <a:pt x="902371" y="87163"/>
                </a:lnTo>
                <a:lnTo>
                  <a:pt x="878360" y="43797"/>
                </a:lnTo>
                <a:lnTo>
                  <a:pt x="854913" y="0"/>
                </a:lnTo>
                <a:close/>
              </a:path>
            </a:pathLst>
          </a:custGeom>
          <a:solidFill>
            <a:srgbClr val="1842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4385648" y="983719"/>
            <a:ext cx="1644650" cy="1012190"/>
          </a:xfrm>
          <a:custGeom>
            <a:avLst/>
            <a:gdLst/>
            <a:ahLst/>
            <a:cxnLst/>
            <a:rect l="l" t="t" r="r" b="b"/>
            <a:pathLst>
              <a:path w="1644650" h="1012189">
                <a:moveTo>
                  <a:pt x="1029627" y="0"/>
                </a:moveTo>
                <a:lnTo>
                  <a:pt x="0" y="237058"/>
                </a:lnTo>
                <a:lnTo>
                  <a:pt x="561606" y="1012177"/>
                </a:lnTo>
                <a:lnTo>
                  <a:pt x="1033957" y="5562"/>
                </a:lnTo>
                <a:lnTo>
                  <a:pt x="1644561" y="762457"/>
                </a:lnTo>
                <a:lnTo>
                  <a:pt x="1029627" y="0"/>
                </a:lnTo>
                <a:close/>
              </a:path>
            </a:pathLst>
          </a:custGeom>
          <a:solidFill>
            <a:srgbClr val="7C247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265514" y="511948"/>
            <a:ext cx="905510" cy="1043305"/>
          </a:xfrm>
          <a:custGeom>
            <a:avLst/>
            <a:gdLst/>
            <a:ahLst/>
            <a:cxnLst/>
            <a:rect l="l" t="t" r="r" b="b"/>
            <a:pathLst>
              <a:path w="905510" h="1043305">
                <a:moveTo>
                  <a:pt x="98094" y="0"/>
                </a:moveTo>
                <a:lnTo>
                  <a:pt x="0" y="1042708"/>
                </a:lnTo>
                <a:lnTo>
                  <a:pt x="905217" y="750760"/>
                </a:lnTo>
                <a:lnTo>
                  <a:pt x="98094" y="0"/>
                </a:lnTo>
                <a:close/>
              </a:path>
            </a:pathLst>
          </a:custGeom>
          <a:solidFill>
            <a:srgbClr val="EC66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3684414"/>
            <a:ext cx="607695" cy="958850"/>
          </a:xfrm>
          <a:custGeom>
            <a:avLst/>
            <a:gdLst/>
            <a:ahLst/>
            <a:cxnLst/>
            <a:rect l="l" t="t" r="r" b="b"/>
            <a:pathLst>
              <a:path w="607695" h="958850">
                <a:moveTo>
                  <a:pt x="607593" y="0"/>
                </a:moveTo>
                <a:lnTo>
                  <a:pt x="0" y="344639"/>
                </a:lnTo>
                <a:lnTo>
                  <a:pt x="0" y="699490"/>
                </a:lnTo>
                <a:lnTo>
                  <a:pt x="598995" y="958418"/>
                </a:lnTo>
                <a:lnTo>
                  <a:pt x="607593" y="0"/>
                </a:lnTo>
                <a:close/>
              </a:path>
            </a:pathLst>
          </a:custGeom>
          <a:solidFill>
            <a:srgbClr val="E6C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2384190" y="5942277"/>
            <a:ext cx="923925" cy="1106170"/>
          </a:xfrm>
          <a:custGeom>
            <a:avLst/>
            <a:gdLst/>
            <a:ahLst/>
            <a:cxnLst/>
            <a:rect l="l" t="t" r="r" b="b"/>
            <a:pathLst>
              <a:path w="923925" h="1106170">
                <a:moveTo>
                  <a:pt x="0" y="0"/>
                </a:moveTo>
                <a:lnTo>
                  <a:pt x="198564" y="1106042"/>
                </a:lnTo>
                <a:lnTo>
                  <a:pt x="923632" y="272478"/>
                </a:lnTo>
                <a:lnTo>
                  <a:pt x="0" y="0"/>
                </a:lnTo>
                <a:close/>
              </a:path>
            </a:pathLst>
          </a:custGeom>
          <a:solidFill>
            <a:srgbClr val="A0B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0" y="2358501"/>
            <a:ext cx="1837055" cy="1326515"/>
          </a:xfrm>
          <a:custGeom>
            <a:avLst/>
            <a:gdLst/>
            <a:ahLst/>
            <a:cxnLst/>
            <a:rect l="l" t="t" r="r" b="b"/>
            <a:pathLst>
              <a:path w="1837055" h="1326514">
                <a:moveTo>
                  <a:pt x="1164539" y="0"/>
                </a:moveTo>
                <a:lnTo>
                  <a:pt x="0" y="660552"/>
                </a:lnTo>
                <a:lnTo>
                  <a:pt x="0" y="1063599"/>
                </a:lnTo>
                <a:lnTo>
                  <a:pt x="607593" y="1325905"/>
                </a:lnTo>
                <a:lnTo>
                  <a:pt x="1836470" y="629297"/>
                </a:lnTo>
                <a:lnTo>
                  <a:pt x="1164539" y="0"/>
                </a:lnTo>
                <a:close/>
              </a:path>
            </a:pathLst>
          </a:custGeom>
          <a:solidFill>
            <a:srgbClr val="4BA8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0" y="3422096"/>
            <a:ext cx="607695" cy="607060"/>
          </a:xfrm>
          <a:custGeom>
            <a:avLst/>
            <a:gdLst/>
            <a:ahLst/>
            <a:cxnLst/>
            <a:rect l="l" t="t" r="r" b="b"/>
            <a:pathLst>
              <a:path w="607695" h="607060">
                <a:moveTo>
                  <a:pt x="0" y="0"/>
                </a:moveTo>
                <a:lnTo>
                  <a:pt x="0" y="606958"/>
                </a:lnTo>
                <a:lnTo>
                  <a:pt x="607593" y="262318"/>
                </a:lnTo>
                <a:lnTo>
                  <a:pt x="0" y="0"/>
                </a:lnTo>
                <a:close/>
              </a:path>
            </a:pathLst>
          </a:custGeom>
          <a:solidFill>
            <a:srgbClr val="4586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2170732" y="152182"/>
            <a:ext cx="1412240" cy="2058670"/>
          </a:xfrm>
          <a:custGeom>
            <a:avLst/>
            <a:gdLst/>
            <a:ahLst/>
            <a:cxnLst/>
            <a:rect l="l" t="t" r="r" b="b"/>
            <a:pathLst>
              <a:path w="1412239" h="2058670">
                <a:moveTo>
                  <a:pt x="104635" y="0"/>
                </a:moveTo>
                <a:lnTo>
                  <a:pt x="571" y="1110195"/>
                </a:lnTo>
                <a:lnTo>
                  <a:pt x="0" y="1110526"/>
                </a:lnTo>
                <a:lnTo>
                  <a:pt x="1019035" y="2058200"/>
                </a:lnTo>
                <a:lnTo>
                  <a:pt x="1412201" y="1220444"/>
                </a:lnTo>
                <a:lnTo>
                  <a:pt x="104635" y="0"/>
                </a:lnTo>
                <a:close/>
              </a:path>
            </a:pathLst>
          </a:custGeom>
          <a:solidFill>
            <a:srgbClr val="1542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1363615" y="152181"/>
            <a:ext cx="911860" cy="1110615"/>
          </a:xfrm>
          <a:custGeom>
            <a:avLst/>
            <a:gdLst/>
            <a:ahLst/>
            <a:cxnLst/>
            <a:rect l="l" t="t" r="r" b="b"/>
            <a:pathLst>
              <a:path w="911860" h="1110615">
                <a:moveTo>
                  <a:pt x="911758" y="0"/>
                </a:moveTo>
                <a:lnTo>
                  <a:pt x="0" y="359765"/>
                </a:lnTo>
                <a:lnTo>
                  <a:pt x="807123" y="1110526"/>
                </a:lnTo>
                <a:lnTo>
                  <a:pt x="807694" y="1110195"/>
                </a:lnTo>
                <a:lnTo>
                  <a:pt x="911758" y="0"/>
                </a:lnTo>
                <a:close/>
              </a:path>
            </a:pathLst>
          </a:custGeom>
          <a:solidFill>
            <a:srgbClr val="171B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4350120" y="1746181"/>
            <a:ext cx="1680210" cy="2139315"/>
          </a:xfrm>
          <a:custGeom>
            <a:avLst/>
            <a:gdLst/>
            <a:ahLst/>
            <a:cxnLst/>
            <a:rect l="l" t="t" r="r" b="b"/>
            <a:pathLst>
              <a:path w="1680210" h="2139315">
                <a:moveTo>
                  <a:pt x="1680083" y="0"/>
                </a:moveTo>
                <a:lnTo>
                  <a:pt x="597141" y="249720"/>
                </a:lnTo>
                <a:lnTo>
                  <a:pt x="0" y="1521256"/>
                </a:lnTo>
                <a:lnTo>
                  <a:pt x="676021" y="2138908"/>
                </a:lnTo>
                <a:lnTo>
                  <a:pt x="1680083" y="0"/>
                </a:lnTo>
                <a:close/>
              </a:path>
            </a:pathLst>
          </a:custGeom>
          <a:solidFill>
            <a:srgbClr val="A0B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4947262" y="989286"/>
            <a:ext cx="1083310" cy="1007110"/>
          </a:xfrm>
          <a:custGeom>
            <a:avLst/>
            <a:gdLst/>
            <a:ahLst/>
            <a:cxnLst/>
            <a:rect l="l" t="t" r="r" b="b"/>
            <a:pathLst>
              <a:path w="1083310" h="1007110">
                <a:moveTo>
                  <a:pt x="472351" y="0"/>
                </a:moveTo>
                <a:lnTo>
                  <a:pt x="0" y="1006614"/>
                </a:lnTo>
                <a:lnTo>
                  <a:pt x="1082941" y="756894"/>
                </a:lnTo>
                <a:lnTo>
                  <a:pt x="472351" y="0"/>
                </a:lnTo>
                <a:close/>
              </a:path>
            </a:pathLst>
          </a:custGeom>
          <a:solidFill>
            <a:srgbClr val="4C1C1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1314836" y="4482584"/>
            <a:ext cx="1069975" cy="2307590"/>
          </a:xfrm>
          <a:custGeom>
            <a:avLst/>
            <a:gdLst/>
            <a:ahLst/>
            <a:cxnLst/>
            <a:rect l="l" t="t" r="r" b="b"/>
            <a:pathLst>
              <a:path w="1069975" h="2307590">
                <a:moveTo>
                  <a:pt x="807034" y="0"/>
                </a:moveTo>
                <a:lnTo>
                  <a:pt x="0" y="457390"/>
                </a:lnTo>
                <a:lnTo>
                  <a:pt x="331850" y="2307082"/>
                </a:lnTo>
                <a:lnTo>
                  <a:pt x="1069352" y="1459699"/>
                </a:lnTo>
                <a:lnTo>
                  <a:pt x="807034" y="0"/>
                </a:lnTo>
                <a:close/>
              </a:path>
            </a:pathLst>
          </a:custGeom>
          <a:solidFill>
            <a:srgbClr val="EC66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1646688" y="5942278"/>
            <a:ext cx="936625" cy="1106170"/>
          </a:xfrm>
          <a:custGeom>
            <a:avLst/>
            <a:gdLst/>
            <a:ahLst/>
            <a:cxnLst/>
            <a:rect l="l" t="t" r="r" b="b"/>
            <a:pathLst>
              <a:path w="936625" h="1106170">
                <a:moveTo>
                  <a:pt x="737501" y="0"/>
                </a:moveTo>
                <a:lnTo>
                  <a:pt x="0" y="847394"/>
                </a:lnTo>
                <a:lnTo>
                  <a:pt x="936066" y="1106042"/>
                </a:lnTo>
                <a:lnTo>
                  <a:pt x="737501" y="0"/>
                </a:lnTo>
                <a:close/>
              </a:path>
            </a:pathLst>
          </a:custGeom>
          <a:solidFill>
            <a:srgbClr val="88511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950" y="3075355"/>
            <a:ext cx="9777498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18418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300" y="419123"/>
            <a:ext cx="9710798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328" y="1539340"/>
            <a:ext cx="8446742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8358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 septembre 2023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forms.office.com/e/NqFHcPBzxw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phfp.fr/employeurs/ressources-employeurs/centre-de-ressources?recherche=seeph&amp;theme=A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maine-emploi-handica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openxmlformats.org/officeDocument/2006/relationships/hyperlink" Target="https://www.youtube.com/channel/UCJv20zWZkIQR1X_0nk6T0jQ" TargetMode="External"/><Relationship Id="rId25" Type="http://schemas.openxmlformats.org/officeDocument/2006/relationships/image" Target="../media/image5.png"/><Relationship Id="rId2" Type="http://schemas.openxmlformats.org/officeDocument/2006/relationships/hyperlink" Target="https://www.activateurdeprogres.fr/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24" Type="http://schemas.openxmlformats.org/officeDocument/2006/relationships/image" Target="../media/image26.sv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7.png"/><Relationship Id="rId22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courshandicap.gouv.fr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semaine-emploi-handicap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efiph.fr/" TargetMode="External"/><Relationship Id="rId5" Type="http://schemas.openxmlformats.org/officeDocument/2006/relationships/hyperlink" Target="http://www.monparcourshandicap.gouv.fr/" TargetMode="External"/><Relationship Id="rId4" Type="http://schemas.openxmlformats.org/officeDocument/2006/relationships/image" Target="../media/image24.jpg"/><Relationship Id="rId9" Type="http://schemas.openxmlformats.org/officeDocument/2006/relationships/hyperlink" Target="http://www.seeph-bretag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570" y="1164502"/>
            <a:ext cx="3173704" cy="223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504" y="882001"/>
            <a:ext cx="4054500" cy="223888"/>
          </a:xfrm>
          <a:prstGeom prst="rect">
            <a:avLst/>
          </a:prstGeom>
        </p:spPr>
      </p:pic>
      <p:sp>
        <p:nvSpPr>
          <p:cNvPr id="18" name="Sous-titre 17"/>
          <p:cNvSpPr>
            <a:spLocks noGrp="1"/>
          </p:cNvSpPr>
          <p:nvPr>
            <p:ph type="subTitle" idx="4"/>
          </p:nvPr>
        </p:nvSpPr>
        <p:spPr>
          <a:xfrm>
            <a:off x="8581675" y="7088058"/>
            <a:ext cx="1609090" cy="276999"/>
          </a:xfrm>
        </p:spPr>
        <p:txBody>
          <a:bodyPr/>
          <a:lstStyle/>
          <a:p>
            <a:r>
              <a:rPr lang="fr-FR" sz="1800" dirty="0">
                <a:latin typeface="Arial Black" panose="020B0A04020102020204" pitchFamily="34" charset="0"/>
                <a:cs typeface="Arial" panose="020B0604020202020204" pitchFamily="34" charset="0"/>
              </a:rPr>
              <a:t>#Seeph2023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651500" y="3097278"/>
            <a:ext cx="6111240" cy="1664558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>
              <a:defRPr sz="3500" b="0" i="0">
                <a:solidFill>
                  <a:srgbClr val="18418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980"/>
              </a:spcBef>
            </a:pPr>
            <a:r>
              <a:rPr lang="fr-FR" sz="4000" dirty="0"/>
              <a:t>Bienvenue</a:t>
            </a:r>
          </a:p>
          <a:p>
            <a:pPr marL="12700" marR="5080">
              <a:spcBef>
                <a:spcPts val="550"/>
              </a:spcBef>
            </a:pPr>
            <a:r>
              <a:rPr lang="fr-FR" sz="2500" dirty="0">
                <a:latin typeface="Arial"/>
                <a:cs typeface="Arial"/>
              </a:rPr>
              <a:t>1</a:t>
            </a:r>
            <a:r>
              <a:rPr lang="fr-FR" sz="2500" baseline="30000" dirty="0">
                <a:latin typeface="Arial"/>
                <a:cs typeface="Arial"/>
              </a:rPr>
              <a:t>er</a:t>
            </a:r>
            <a:r>
              <a:rPr lang="fr-FR" sz="2500" dirty="0">
                <a:latin typeface="Arial"/>
                <a:cs typeface="Arial"/>
              </a:rPr>
              <a:t> comité de pilotage breton </a:t>
            </a:r>
          </a:p>
          <a:p>
            <a:pPr marL="12700" marR="5080">
              <a:spcBef>
                <a:spcPts val="550"/>
              </a:spcBef>
            </a:pPr>
            <a:r>
              <a:rPr lang="fr-FR" sz="2500" spc="-10" dirty="0">
                <a:latin typeface="Arial"/>
                <a:cs typeface="Arial"/>
              </a:rPr>
              <a:t>"Faire ensemble" #Seeph2023</a:t>
            </a:r>
            <a:endParaRPr lang="fr-FR" sz="2500" dirty="0">
              <a:latin typeface="Arial"/>
              <a:cs typeface="Arial"/>
            </a:endParaRP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6"/>
          </p:nvPr>
        </p:nvSpPr>
        <p:spPr>
          <a:xfrm>
            <a:off x="241300" y="7134225"/>
            <a:ext cx="2459482" cy="184666"/>
          </a:xfrm>
        </p:spPr>
        <p:txBody>
          <a:bodyPr/>
          <a:lstStyle/>
          <a:p>
            <a:r>
              <a:rPr lang="fr-FR" sz="1200" dirty="0">
                <a:solidFill>
                  <a:srgbClr val="283583"/>
                </a:solidFill>
              </a:rPr>
              <a:t>Mercredi 20 septembre 2023</a:t>
            </a:r>
            <a:endParaRPr lang="en-US" sz="1200" dirty="0">
              <a:solidFill>
                <a:srgbClr val="2835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25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27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6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b="18766"/>
          <a:stretch/>
        </p:blipFill>
        <p:spPr>
          <a:xfrm>
            <a:off x="393700" y="1266825"/>
            <a:ext cx="3039608" cy="18987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7456" y="1974852"/>
            <a:ext cx="4079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remplir ce rapide  </a:t>
            </a:r>
            <a:endParaRPr lang="fr-FR" sz="24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formulaire de coordination</a:t>
            </a:r>
            <a:endParaRPr lang="fr-FR" sz="24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11" y="3085092"/>
            <a:ext cx="265747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489DB9-BA2C-6F84-02F0-3E65D613D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4" t="12854" r="6013" b="21998"/>
          <a:stretch/>
        </p:blipFill>
        <p:spPr>
          <a:xfrm>
            <a:off x="2695877" y="5534025"/>
            <a:ext cx="2117890" cy="102957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64" y="178560"/>
            <a:ext cx="4435515" cy="1424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20122" y="2071236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participation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369"/>
              </p:ext>
            </p:extLst>
          </p:nvPr>
        </p:nvGraphicFramePr>
        <p:xfrm>
          <a:off x="2451100" y="2956928"/>
          <a:ext cx="685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542">
                  <a:extLst>
                    <a:ext uri="{9D8B030D-6E8A-4147-A177-3AD203B41FA5}">
                      <a16:colId xmlns:a16="http://schemas.microsoft.com/office/drawing/2014/main" val="2545461069"/>
                    </a:ext>
                  </a:extLst>
                </a:gridCol>
                <a:gridCol w="2891928">
                  <a:extLst>
                    <a:ext uri="{9D8B030D-6E8A-4147-A177-3AD203B41FA5}">
                      <a16:colId xmlns:a16="http://schemas.microsoft.com/office/drawing/2014/main" val="1691439543"/>
                    </a:ext>
                  </a:extLst>
                </a:gridCol>
                <a:gridCol w="1652530">
                  <a:extLst>
                    <a:ext uri="{9D8B030D-6E8A-4147-A177-3AD203B41FA5}">
                      <a16:colId xmlns:a16="http://schemas.microsoft.com/office/drawing/2014/main" val="1086415313"/>
                    </a:ext>
                  </a:extLst>
                </a:gridCol>
              </a:tblGrid>
              <a:tr h="271291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Quentin Alligand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Laurent Félix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Andréa Sarup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6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Délégué régional 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Agefiph Bretagne </a:t>
                      </a:r>
                      <a:endParaRPr lang="fr-FR" sz="1200" dirty="0">
                        <a:solidFill>
                          <a:srgbClr val="2835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Directeur territorial au Handicap </a:t>
                      </a:r>
                    </a:p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Fiphfp Bretagne et Pays de la Loire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Directrice régionale</a:t>
                      </a:r>
                    </a:p>
                    <a:p>
                      <a:pPr algn="l"/>
                      <a:r>
                        <a:rPr lang="fr-FR" sz="1200" dirty="0">
                          <a:solidFill>
                            <a:srgbClr val="2835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LADAPT Ouest</a:t>
                      </a:r>
                    </a:p>
                    <a:p>
                      <a:pPr algn="l"/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422299"/>
                  </a:ext>
                </a:extLst>
              </a:tr>
            </a:tbl>
          </a:graphicData>
        </a:graphic>
      </p:graphicFrame>
      <p:pic>
        <p:nvPicPr>
          <p:cNvPr id="1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8291" y="2985265"/>
            <a:ext cx="184048" cy="184048"/>
          </a:xfrm>
          <a:prstGeom prst="rect">
            <a:avLst/>
          </a:prstGeom>
        </p:spPr>
      </p:pic>
      <p:pic>
        <p:nvPicPr>
          <p:cNvPr id="17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4700" y="2985265"/>
            <a:ext cx="184048" cy="184048"/>
          </a:xfrm>
          <a:prstGeom prst="rect">
            <a:avLst/>
          </a:prstGeom>
        </p:spPr>
      </p:pic>
      <p:pic>
        <p:nvPicPr>
          <p:cNvPr id="1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6252" y="2985265"/>
            <a:ext cx="184048" cy="18404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5098379" y="5720933"/>
            <a:ext cx="4089259" cy="830997"/>
            <a:chOff x="5024470" y="6257049"/>
            <a:chExt cx="4089259" cy="83099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4D173FC-ACDC-625A-7AAC-898246EBE0F9}"/>
                </a:ext>
              </a:extLst>
            </p:cNvPr>
            <p:cNvSpPr txBox="1"/>
            <p:nvPr/>
          </p:nvSpPr>
          <p:spPr>
            <a:xfrm>
              <a:off x="5214710" y="6257049"/>
              <a:ext cx="3899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dirty="0">
                  <a:solidFill>
                    <a:srgbClr val="28358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Coordination PRITH Bretagne</a:t>
              </a:r>
            </a:p>
            <a:p>
              <a:pPr algn="l"/>
              <a:r>
                <a:rPr lang="fr-FR" sz="1200" b="1" dirty="0">
                  <a:solidFill>
                    <a:srgbClr val="28358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Ingrid </a:t>
              </a:r>
              <a:r>
                <a:rPr lang="fr-FR" sz="1200" b="1" dirty="0" err="1">
                  <a:solidFill>
                    <a:srgbClr val="28358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Ostrowski</a:t>
              </a:r>
              <a:endParaRPr lang="fr-FR" sz="1200" b="1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l"/>
              <a:r>
                <a:rPr lang="fr-FR" sz="1200" dirty="0">
                  <a:solidFill>
                    <a:srgbClr val="28358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06 80 31 76 04</a:t>
              </a:r>
            </a:p>
            <a:p>
              <a:pPr algn="l"/>
              <a:r>
                <a:rPr lang="fr-FR" sz="1200" dirty="0">
                  <a:solidFill>
                    <a:srgbClr val="28358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ingrid.ostrowski@prith-bretagne.fr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A9E206E-9A91-4134-D041-D5DC3D8743E6}"/>
                </a:ext>
              </a:extLst>
            </p:cNvPr>
            <p:cNvSpPr/>
            <p:nvPr/>
          </p:nvSpPr>
          <p:spPr>
            <a:xfrm>
              <a:off x="5024470" y="6312933"/>
              <a:ext cx="180000" cy="180000"/>
            </a:xfrm>
            <a:prstGeom prst="ellipse">
              <a:avLst/>
            </a:prstGeom>
            <a:solidFill>
              <a:srgbClr val="283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17" y="3838937"/>
            <a:ext cx="1321661" cy="933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86" y="3871327"/>
            <a:ext cx="794744" cy="8509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3921932"/>
            <a:ext cx="691690" cy="8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2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233" y="855912"/>
            <a:ext cx="6111240" cy="120289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fr-FR" sz="4000" dirty="0"/>
              <a:t>Au programme</a:t>
            </a:r>
            <a:endParaRPr sz="4000" dirty="0"/>
          </a:p>
          <a:p>
            <a:pPr marL="12700" marR="5080">
              <a:lnSpc>
                <a:spcPct val="100000"/>
              </a:lnSpc>
              <a:spcBef>
                <a:spcPts val="550"/>
              </a:spcBef>
            </a:pPr>
            <a:r>
              <a:rPr lang="fr-FR" sz="2500" dirty="0">
                <a:latin typeface="Arial"/>
                <a:cs typeface="Arial"/>
              </a:rPr>
              <a:t>Présentation de la SEEPH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100" y="2404525"/>
            <a:ext cx="79352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Logique partenariale de la SEEPH en Bretagne sous l'égide du Prith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1400" dirty="0">
                <a:solidFill>
                  <a:srgbClr val="283583"/>
                </a:solidFill>
                <a:latin typeface="Arial"/>
                <a:cs typeface="Arial"/>
              </a:rPr>
              <a:t>Laurent Félix, Directeur territorial au Handicap, FIPHFP Bretagne Pays de Loire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Une semaine européenne, dynamique partenariale &amp; les évènements 2023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fr-FR" sz="1400" dirty="0">
                <a:solidFill>
                  <a:srgbClr val="283583"/>
                </a:solidFill>
                <a:latin typeface="Arial"/>
                <a:cs typeface="Arial"/>
              </a:rPr>
              <a:t>Andréa Sarup, Directrice régionale, LADAPT Ouest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Lancement de la SEEPH, journée du Prith et coordination </a:t>
            </a:r>
          </a:p>
          <a:p>
            <a:pPr marL="12700">
              <a:lnSpc>
                <a:spcPct val="100000"/>
              </a:lnSpc>
            </a:pPr>
            <a:r>
              <a:rPr lang="fr-FR" sz="1400" dirty="0">
                <a:solidFill>
                  <a:srgbClr val="283583"/>
                </a:solidFill>
                <a:latin typeface="Arial"/>
                <a:cs typeface="Arial"/>
              </a:rPr>
              <a:t>Quentin Alligand, Délégué régional, AGEFIPH Bretagne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590" y="3088663"/>
            <a:ext cx="184048" cy="1840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9038" y="2420882"/>
            <a:ext cx="184048" cy="1840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038" y="3756444"/>
            <a:ext cx="184048" cy="18404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1689100" y="4445994"/>
            <a:ext cx="4876800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Temps d’échange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Les Kits de communication</a:t>
            </a:r>
          </a:p>
          <a:p>
            <a:pPr marL="12700">
              <a:lnSpc>
                <a:spcPct val="100000"/>
              </a:lnSpc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Les sites internet</a:t>
            </a:r>
          </a:p>
          <a:p>
            <a:pPr marL="12700">
              <a:lnSpc>
                <a:spcPct val="100000"/>
              </a:lnSpc>
            </a:pPr>
            <a:endParaRPr lang="fr-FR" sz="1400" b="1" dirty="0">
              <a:solidFill>
                <a:srgbClr val="28358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1400" b="1" dirty="0">
                <a:solidFill>
                  <a:srgbClr val="283583"/>
                </a:solidFill>
                <a:latin typeface="Arial"/>
                <a:cs typeface="Arial"/>
              </a:rPr>
              <a:t>Le formulaire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AA22CA7-EF9A-E7FB-A8E0-90A7F8012064}"/>
              </a:ext>
            </a:extLst>
          </p:cNvPr>
          <p:cNvSpPr/>
          <p:nvPr/>
        </p:nvSpPr>
        <p:spPr>
          <a:xfrm>
            <a:off x="1309038" y="4485370"/>
            <a:ext cx="180000" cy="18000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4362526-ACFF-1274-2850-98773DC5A8BF}"/>
              </a:ext>
            </a:extLst>
          </p:cNvPr>
          <p:cNvSpPr/>
          <p:nvPr/>
        </p:nvSpPr>
        <p:spPr>
          <a:xfrm>
            <a:off x="1309038" y="5062700"/>
            <a:ext cx="180000" cy="18000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BA2E631-C3ED-450D-ECE4-7DDCE6BB6950}"/>
              </a:ext>
            </a:extLst>
          </p:cNvPr>
          <p:cNvSpPr/>
          <p:nvPr/>
        </p:nvSpPr>
        <p:spPr>
          <a:xfrm>
            <a:off x="1309038" y="5566438"/>
            <a:ext cx="180000" cy="18000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95" y="815653"/>
            <a:ext cx="7620000" cy="55656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fr-FR" sz="2800" dirty="0" smtClean="0"/>
              <a:t>Faire ensemble sur le territoire </a:t>
            </a:r>
            <a:endParaRPr sz="2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67170" y="2191852"/>
            <a:ext cx="8763000" cy="2649443"/>
            <a:chOff x="1231900" y="1843430"/>
            <a:chExt cx="8763000" cy="2649443"/>
          </a:xfrm>
        </p:grpSpPr>
        <p:sp>
          <p:nvSpPr>
            <p:cNvPr id="3" name="object 3"/>
            <p:cNvSpPr txBox="1"/>
            <p:nvPr/>
          </p:nvSpPr>
          <p:spPr>
            <a:xfrm>
              <a:off x="1765300" y="1843430"/>
              <a:ext cx="8229600" cy="26494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La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logique partenariale </a:t>
              </a:r>
              <a:r>
                <a:rPr lang="fr-FR" sz="1400" dirty="0" err="1" smtClean="0">
                  <a:solidFill>
                    <a:srgbClr val="283583"/>
                  </a:solidFill>
                  <a:latin typeface="Arial"/>
                  <a:cs typeface="Arial"/>
                </a:rPr>
                <a:t>Ladapt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, </a:t>
              </a:r>
              <a:r>
                <a:rPr lang="fr-FR" sz="1400" dirty="0" err="1" smtClean="0">
                  <a:solidFill>
                    <a:srgbClr val="283583"/>
                  </a:solidFill>
                  <a:latin typeface="Arial"/>
                  <a:cs typeface="Arial"/>
                </a:rPr>
                <a:t>Fiphfp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, Agefiph est d’ouvrir plus largement l’organisation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de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la SEEPH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Bretagne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en intégrant un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comité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de pilotage dans la PRITH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afin de bénéficier de l'appui de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sa coordination(appui évènementiel, logistique, partenarial…) </a:t>
              </a:r>
              <a:endParaRPr lang="fr-FR" sz="1400" dirty="0" smtClean="0">
                <a:solidFill>
                  <a:srgbClr val="283583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lang="fr-FR" sz="1400" dirty="0" smtClean="0">
                <a:solidFill>
                  <a:srgbClr val="283583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La thématique de la #Seeph2023 est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l’accessibilité numérique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avec la possibilité de traiter d'autres sujets. Nous lançons aujourd’hui une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dynamique partenariale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pour créer sur le territoire des actions locales coconstruites, avec un démarrage en 2023 mais une véritable perspective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pour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la </a:t>
              </a:r>
              <a:r>
                <a:rPr lang="fr-FR" sz="1400" b="1" dirty="0" err="1" smtClean="0">
                  <a:solidFill>
                    <a:srgbClr val="283583"/>
                  </a:solidFill>
                  <a:latin typeface="Arial"/>
                  <a:cs typeface="Arial"/>
                </a:rPr>
                <a:t>Seeph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 2024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, le temps que l’organisation se mette en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place.</a:t>
              </a:r>
              <a:endParaRPr lang="fr-FR" sz="1400" dirty="0" smtClean="0">
                <a:solidFill>
                  <a:srgbClr val="283583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lang="fr-FR" sz="1400" dirty="0">
                <a:solidFill>
                  <a:srgbClr val="283583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Le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lundi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20 novembre 2023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, </a:t>
              </a:r>
              <a:r>
                <a:rPr lang="fr-FR" sz="1400" b="1" dirty="0" smtClean="0">
                  <a:solidFill>
                    <a:srgbClr val="283583"/>
                  </a:solidFill>
                  <a:latin typeface="Arial"/>
                  <a:cs typeface="Arial"/>
                </a:rPr>
                <a:t>la journée régionale du PRITH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, au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Palais des Arts de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Vannes, sera l’occasion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de lancer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officiellement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l’ouverture de la Semaine européenne pour l’emploi de personnes </a:t>
              </a:r>
              <a:r>
                <a:rPr lang="fr-FR" sz="1400" dirty="0" smtClean="0">
                  <a:solidFill>
                    <a:srgbClr val="283583"/>
                  </a:solidFill>
                  <a:latin typeface="Arial"/>
                  <a:cs typeface="Arial"/>
                </a:rPr>
                <a:t>handicapées en Bretagne (informations détaillées courant octobre)</a:t>
              </a: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900" y="2787088"/>
              <a:ext cx="184048" cy="184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900" y="1843858"/>
              <a:ext cx="184048" cy="1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900" y="3856396"/>
              <a:ext cx="184048" cy="184048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216370" y="7248183"/>
            <a:ext cx="180000" cy="18000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4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592" y="911720"/>
            <a:ext cx="6332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27ème Semaine européenne pour l’emploi des personnes handicapées (SEEPH)</a:t>
            </a:r>
            <a:r>
              <a:rPr lang="fr-FR" b="1" dirty="0">
                <a:solidFill>
                  <a:srgbClr val="EB6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solidFill>
                  <a:srgbClr val="EB66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EB6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lundi 20 au dimanche 26 novembre 2023</a:t>
            </a:r>
            <a:endParaRPr b="1" spc="-10" dirty="0">
              <a:solidFill>
                <a:srgbClr val="EB66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101" y="2101703"/>
            <a:ext cx="6723199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rgbClr val="283583"/>
                </a:solidFill>
                <a:latin typeface="Arial"/>
                <a:cs typeface="Arial"/>
              </a:rPr>
              <a:t>Thématique 2023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4BA8DF"/>
                </a:solidFill>
                <a:latin typeface="Arial"/>
                <a:cs typeface="Arial"/>
              </a:rPr>
              <a:t>La transition numérique : un accélérateur pour l’emploi des personnes en situation de handicap ?</a:t>
            </a:r>
            <a:endParaRPr b="1" dirty="0">
              <a:solidFill>
                <a:srgbClr val="4BA8D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843" y="3174559"/>
            <a:ext cx="3320039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200" dirty="0">
                <a:solidFill>
                  <a:srgbClr val="283583"/>
                </a:solidFill>
                <a:latin typeface="Arial"/>
                <a:cs typeface="Arial"/>
              </a:rPr>
              <a:t>Le numérique transforme la société à grande vitesse et impacte directement le travail.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200" dirty="0">
                <a:solidFill>
                  <a:srgbClr val="283583"/>
                </a:solidFill>
                <a:latin typeface="Arial"/>
                <a:cs typeface="Arial"/>
              </a:rPr>
              <a:t>L’émergence de l’intelligence artificielle révolutionne les pratiques et peut représenter une réelle opportunité pour les personnes en situation de handicap : sous-titrage en temps réel, reconnaissance d’image, description de l’environnement, résumé de texte…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1809" y="3105767"/>
            <a:ext cx="324356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200" dirty="0">
                <a:solidFill>
                  <a:srgbClr val="283583"/>
                </a:solidFill>
                <a:latin typeface="Arial"/>
                <a:cs typeface="Arial"/>
              </a:rPr>
              <a:t>La #Seeph2023 explorera les nouvelles formes de compensation rendues possibles par le numérique et mettra en visibilité les enjeux liés à son accessibilité.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fr-FR" sz="1200" dirty="0">
              <a:solidFill>
                <a:srgbClr val="283583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200" dirty="0">
                <a:solidFill>
                  <a:srgbClr val="283583"/>
                </a:solidFill>
                <a:latin typeface="Arial"/>
                <a:cs typeface="Arial"/>
              </a:rPr>
              <a:t>Le sujet invite à une prise de conscience sociétale, une implication réelle et forte des parties prenantes et une envie d’aller plus loin ensemble pour une société inclusive et l’accès à une pleine et entière citoyenneté.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85100" y="3036229"/>
            <a:ext cx="2578156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79"/>
              </a:lnSpc>
              <a:spcBef>
                <a:spcPts val="100"/>
              </a:spcBef>
            </a:pPr>
            <a:r>
              <a:rPr lang="fr-FR" sz="2400" spc="-20" dirty="0">
                <a:solidFill>
                  <a:srgbClr val="EB660D"/>
                </a:solidFill>
                <a:latin typeface="Arial Black"/>
                <a:cs typeface="Arial Black"/>
              </a:rPr>
              <a:t>17 octobre</a:t>
            </a:r>
          </a:p>
          <a:p>
            <a:pPr marL="12700">
              <a:spcBef>
                <a:spcPts val="100"/>
              </a:spcBef>
            </a:pPr>
            <a:r>
              <a:rPr lang="fr-FR" sz="1600" dirty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Conférence de presse nationale </a:t>
            </a:r>
            <a:endParaRPr sz="1600" dirty="0">
              <a:solidFill>
                <a:srgbClr val="283583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5466" y="4174217"/>
            <a:ext cx="2578156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79"/>
              </a:lnSpc>
              <a:spcBef>
                <a:spcPts val="100"/>
              </a:spcBef>
            </a:pPr>
            <a:r>
              <a:rPr lang="fr-FR" sz="2400" spc="-20" dirty="0">
                <a:solidFill>
                  <a:srgbClr val="9EBD21"/>
                </a:solidFill>
                <a:latin typeface="Arial Black"/>
                <a:cs typeface="Arial Black"/>
              </a:rPr>
              <a:t>20 novembre</a:t>
            </a:r>
            <a:endParaRPr sz="2400" dirty="0">
              <a:solidFill>
                <a:srgbClr val="9EBD21"/>
              </a:solidFill>
              <a:latin typeface="Arial Black"/>
              <a:cs typeface="Arial Black"/>
            </a:endParaRPr>
          </a:p>
          <a:p>
            <a:pPr marL="12700"/>
            <a:r>
              <a:rPr lang="fr-FR" sz="1600" dirty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Lancement officiel de </a:t>
            </a:r>
          </a:p>
          <a:p>
            <a:pPr marL="12700"/>
            <a:r>
              <a:rPr lang="fr-FR" sz="1600" dirty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la Seeph en Bretagne pendant la Journée </a:t>
            </a:r>
          </a:p>
          <a:p>
            <a:pPr marL="12700"/>
            <a:r>
              <a:rPr lang="fr-FR" sz="1600" dirty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du </a:t>
            </a:r>
            <a:r>
              <a:rPr lang="fr-FR" sz="1600" dirty="0" err="1" smtClean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Prith</a:t>
            </a:r>
            <a:r>
              <a:rPr lang="fr-FR" sz="1600" dirty="0" smtClean="0">
                <a:solidFill>
                  <a:srgbClr val="283583"/>
                </a:solidFill>
                <a:latin typeface="Arial Black" panose="020B0A04020102020204" pitchFamily="34" charset="0"/>
                <a:cs typeface="Arial"/>
              </a:rPr>
              <a:t> à Vannes</a:t>
            </a:r>
            <a:endParaRPr sz="1600" dirty="0">
              <a:latin typeface="Arial Black" panose="020B0A04020102020204" pitchFamily="34" charset="0"/>
              <a:cs typeface="Arial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35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37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8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1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6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25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27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6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b="18766"/>
          <a:stretch/>
        </p:blipFill>
        <p:spPr>
          <a:xfrm>
            <a:off x="2881903" y="1876425"/>
            <a:ext cx="5024996" cy="3139040"/>
          </a:xfrm>
          <a:prstGeom prst="rect">
            <a:avLst/>
          </a:prstGeom>
        </p:spPr>
      </p:pic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503251" y="985940"/>
            <a:ext cx="7620000" cy="43345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fr-FR" dirty="0" smtClean="0"/>
              <a:t>Tour de tables des évènements déjà programmés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233" y="855912"/>
            <a:ext cx="6111240" cy="618118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fr-FR" sz="3200" dirty="0"/>
              <a:t>La valise SEEPH du FIPHFP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231900" y="2126470"/>
            <a:ext cx="8518152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Valise spéciale SEEPH du FIPHFP propose de </a:t>
            </a:r>
            <a:r>
              <a:rPr lang="fr-FR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nombreux outils prêts à l'emploi, simples d'utilisation, entièrement dématérialisés et disponibles </a:t>
            </a:r>
          </a:p>
          <a:p>
            <a:pPr algn="l"/>
            <a:r>
              <a:rPr lang="fr-FR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gratuitement sur les thématiques : </a:t>
            </a:r>
          </a:p>
          <a:p>
            <a:pPr algn="l"/>
            <a:endParaRPr lang="fr-FR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9EBD21"/>
              </a:buCl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Sensibiliser les agents</a:t>
            </a:r>
            <a:b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nsibiliser sur les différents types de handicap</a:t>
            </a:r>
          </a:p>
          <a:p>
            <a:pPr marL="285750" indent="-285750" algn="l">
              <a:buClr>
                <a:srgbClr val="9EBD21"/>
              </a:buCl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Mobiliser les élus et les directions</a:t>
            </a:r>
          </a:p>
          <a:p>
            <a:pPr marL="285750" indent="-285750" algn="l">
              <a:buClr>
                <a:srgbClr val="9EBD21"/>
              </a:buCl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Sensibiliser et former les encadrants</a:t>
            </a:r>
          </a:p>
          <a:p>
            <a:pPr marL="285750" indent="-285750" algn="l">
              <a:buClr>
                <a:srgbClr val="9EBD21"/>
              </a:buCl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Soutenir les personnes en situation de handicap dans leur retour vers l'emploi</a:t>
            </a:r>
          </a:p>
          <a:p>
            <a:pPr algn="l"/>
            <a:endParaRPr lang="fr-FR" dirty="0">
              <a:solidFill>
                <a:srgbClr val="9EBD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solidFill>
                  <a:srgbClr val="9EB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pouvez télécharger affiches, mailings, dépliants, plaquettes, vidéos, tutoriels, kit de communication, Quizz, Webinaires… </a:t>
            </a:r>
            <a:r>
              <a:rPr lang="fr-FR" dirty="0">
                <a:solidFill>
                  <a:srgbClr val="9EBD2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à cette adresse</a:t>
            </a:r>
            <a:r>
              <a:rPr lang="fr-FR" dirty="0">
                <a:solidFill>
                  <a:srgbClr val="9EB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fr-FR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565" y="2173740"/>
            <a:ext cx="184048" cy="18404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 txBox="1"/>
          <p:nvPr/>
        </p:nvSpPr>
        <p:spPr>
          <a:xfrm>
            <a:off x="698500" y="2036371"/>
            <a:ext cx="9312066" cy="4062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rgbClr val="283583"/>
                </a:solidFill>
                <a:latin typeface="Arial"/>
                <a:cs typeface="Arial"/>
              </a:rPr>
              <a:t>       </a:t>
            </a:r>
            <a:r>
              <a:rPr lang="fr-FR" sz="2000" b="1" dirty="0">
                <a:solidFill>
                  <a:srgbClr val="283583"/>
                </a:solidFill>
                <a:latin typeface="Arial"/>
                <a:cs typeface="Arial"/>
              </a:rPr>
              <a:t>Les outils prévus :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fr-FR" sz="1800" b="1" dirty="0">
              <a:solidFill>
                <a:srgbClr val="283583"/>
              </a:solidFill>
              <a:latin typeface="Arial"/>
              <a:cs typeface="Arial"/>
            </a:endParaRPr>
          </a:p>
          <a:p>
            <a:pPr marL="450850" indent="2667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4 affiches </a:t>
            </a:r>
          </a:p>
          <a:p>
            <a:pPr marL="450850" indent="2667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1 spot TV </a:t>
            </a:r>
          </a:p>
          <a:p>
            <a:pPr marL="450850" indent="2667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1 spot radio </a:t>
            </a:r>
          </a:p>
          <a:p>
            <a:pPr marL="450850" indent="2667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1 communiqué de presse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fr-FR" sz="1800" dirty="0">
              <a:solidFill>
                <a:srgbClr val="283583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L’angle choisi est celui du rapport entre les opportunités permises par cette transition numérique et les réalités rencontrées par les demandeurs d’emploi au quotidien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fr-FR" sz="1800" dirty="0">
              <a:solidFill>
                <a:srgbClr val="283583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rgbClr val="283583"/>
                </a:solidFill>
                <a:latin typeface="Arial"/>
                <a:cs typeface="Arial"/>
              </a:rPr>
              <a:t>Les égéries de la campagne sont des personnes accompagnées par LADAPT ayant répondu à un casting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fr-FR" sz="1800" dirty="0">
              <a:solidFill>
                <a:srgbClr val="283583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Arial"/>
                <a:cs typeface="Arial"/>
              </a:rPr>
              <a:t>Livraison des outils (uniquement en digital) </a:t>
            </a:r>
            <a:r>
              <a:rPr lang="fr-FR" b="1" dirty="0" smtClean="0">
                <a:solidFill>
                  <a:schemeClr val="accent1"/>
                </a:solidFill>
                <a:latin typeface="Arial"/>
                <a:cs typeface="Arial"/>
                <a:hlinkClick r:id="rId2"/>
              </a:rPr>
              <a:t>sur le site de la SEEPH</a:t>
            </a:r>
            <a:endParaRPr sz="18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700" y="2118213"/>
            <a:ext cx="184048" cy="18404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494818" y="463605"/>
            <a:ext cx="10058399" cy="98745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fr-FR" sz="2800" dirty="0"/>
              <a:t>LADAPT</a:t>
            </a:r>
            <a:br>
              <a:rPr lang="fr-FR" sz="2800" dirty="0"/>
            </a:br>
            <a:r>
              <a:rPr lang="fr-FR" sz="2800" dirty="0"/>
              <a:t>La campagne de communication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8554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348" y="460368"/>
            <a:ext cx="983035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dirty="0">
                <a:hlinkClick r:id="rId2"/>
              </a:rPr>
              <a:t>#activateurdeprogrès</a:t>
            </a:r>
            <a:r>
              <a:rPr lang="fr-FR" sz="2800" dirty="0"/>
              <a:t>, </a:t>
            </a:r>
            <a:br>
              <a:rPr lang="fr-FR" sz="2800" dirty="0"/>
            </a:br>
            <a:r>
              <a:rPr lang="fr-FR" sz="2800" dirty="0"/>
              <a:t>un panel d’outils </a:t>
            </a:r>
            <a:r>
              <a:rPr lang="fr-FR" sz="2800" dirty="0">
                <a:latin typeface="Arial Black" panose="020B0A04020102020204" pitchFamily="34" charset="0"/>
                <a:cs typeface="Arial" panose="020B0604020202020204" pitchFamily="34" charset="0"/>
              </a:rPr>
              <a:t>financé </a:t>
            </a:r>
            <a:r>
              <a:rPr lang="fr-FR" sz="2800" spc="-45" dirty="0">
                <a:latin typeface="Arial Black" panose="020B0A04020102020204" pitchFamily="34" charset="0"/>
                <a:cs typeface="Arial" panose="020B0604020202020204" pitchFamily="34" charset="0"/>
              </a:rPr>
              <a:t>par l’Agefiph</a:t>
            </a:r>
            <a:endParaRPr sz="2800" spc="-1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26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28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7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787379" y="1642812"/>
            <a:ext cx="3243220" cy="2576906"/>
            <a:chOff x="374537" y="1720008"/>
            <a:chExt cx="3243220" cy="257690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9" y="2318233"/>
              <a:ext cx="2830742" cy="1888272"/>
            </a:xfrm>
            <a:prstGeom prst="rect">
              <a:avLst/>
            </a:prstGeom>
          </p:spPr>
        </p:pic>
        <p:sp>
          <p:nvSpPr>
            <p:cNvPr id="53" name="Rectangle à coins arrondis 52">
              <a:extLst>
                <a:ext uri="{FF2B5EF4-FFF2-40B4-BE49-F238E27FC236}">
                  <a16:creationId xmlns:a16="http://schemas.microsoft.com/office/drawing/2014/main" id="{B43F1114-8453-7692-5841-D3F2C9B006AE}"/>
                </a:ext>
              </a:extLst>
            </p:cNvPr>
            <p:cNvSpPr/>
            <p:nvPr/>
          </p:nvSpPr>
          <p:spPr>
            <a:xfrm>
              <a:off x="374537" y="2126299"/>
              <a:ext cx="3243220" cy="2170615"/>
            </a:xfrm>
            <a:prstGeom prst="roundRect">
              <a:avLst/>
            </a:prstGeom>
            <a:noFill/>
            <a:ln w="9525">
              <a:solidFill>
                <a:srgbClr val="EB6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EB66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A1E3F6A-72B5-E1FB-AD65-C980B83E0828}"/>
                </a:ext>
              </a:extLst>
            </p:cNvPr>
            <p:cNvSpPr txBox="1"/>
            <p:nvPr/>
          </p:nvSpPr>
          <p:spPr>
            <a:xfrm>
              <a:off x="685153" y="1720008"/>
              <a:ext cx="26991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200" b="1" dirty="0">
                  <a:solidFill>
                    <a:srgbClr val="EB66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 KIT DE COMMUNICATION PERSONNALISABLE</a:t>
              </a:r>
            </a:p>
          </p:txBody>
        </p:sp>
      </p:grpSp>
      <p:pic>
        <p:nvPicPr>
          <p:cNvPr id="64" name="Image 63">
            <a:hlinkClick r:id="rId2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4" b="24667"/>
          <a:stretch/>
        </p:blipFill>
        <p:spPr>
          <a:xfrm>
            <a:off x="7533944" y="21989"/>
            <a:ext cx="3344214" cy="127561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211291" y="1647825"/>
            <a:ext cx="2880000" cy="4672375"/>
            <a:chOff x="7379978" y="1837015"/>
            <a:chExt cx="2880000" cy="4672375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00A8813C-C1DD-FCDE-5362-61C126BEC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86" b="89733" l="8205" r="90385">
                          <a14:foregroundMark x1="10641" y1="32771" x2="8333" y2="39803"/>
                          <a14:foregroundMark x1="8333" y1="39803" x2="11154" y2="33193"/>
                          <a14:foregroundMark x1="11154" y1="33193" x2="10513" y2="32349"/>
                          <a14:foregroundMark x1="88718" y1="65682" x2="90385" y2="68073"/>
                        </a14:backgroundRemoval>
                      </a14:imgEffect>
                    </a14:imgLayer>
                  </a14:imgProps>
                </a:ext>
              </a:extLst>
            </a:blip>
            <a:srcRect l="4601" t="19380" r="5045" b="18641"/>
            <a:stretch/>
          </p:blipFill>
          <p:spPr>
            <a:xfrm>
              <a:off x="7932657" y="3815888"/>
              <a:ext cx="1900800" cy="1188000"/>
            </a:xfrm>
            <a:prstGeom prst="rect">
              <a:avLst/>
            </a:prstGeom>
          </p:spPr>
        </p:pic>
        <p:sp>
          <p:nvSpPr>
            <p:cNvPr id="55" name="Rectangle à coins arrondis 54">
              <a:extLst>
                <a:ext uri="{FF2B5EF4-FFF2-40B4-BE49-F238E27FC236}">
                  <a16:creationId xmlns:a16="http://schemas.microsoft.com/office/drawing/2014/main" id="{A77EB477-29E8-0083-5224-7C39E21F3FC1}"/>
                </a:ext>
              </a:extLst>
            </p:cNvPr>
            <p:cNvSpPr/>
            <p:nvPr/>
          </p:nvSpPr>
          <p:spPr>
            <a:xfrm>
              <a:off x="7379978" y="2238294"/>
              <a:ext cx="2880000" cy="4271096"/>
            </a:xfrm>
            <a:prstGeom prst="roundRect">
              <a:avLst/>
            </a:prstGeom>
            <a:noFill/>
            <a:ln w="9525">
              <a:solidFill>
                <a:srgbClr val="EB6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312C23E-0EB2-E819-6EC2-7821CF1BDEA8}"/>
                </a:ext>
              </a:extLst>
            </p:cNvPr>
            <p:cNvSpPr txBox="1"/>
            <p:nvPr/>
          </p:nvSpPr>
          <p:spPr>
            <a:xfrm>
              <a:off x="7525915" y="1837015"/>
              <a:ext cx="2544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200" b="1" dirty="0">
                  <a:solidFill>
                    <a:srgbClr val="EB66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OUTILS ET DES JEUX </a:t>
              </a:r>
            </a:p>
            <a:p>
              <a:pPr lvl="0" algn="ctr"/>
              <a:r>
                <a:rPr lang="fr-FR" sz="1200" b="1" dirty="0">
                  <a:solidFill>
                    <a:srgbClr val="EB66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SENSIBILISATION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755" y="2532456"/>
              <a:ext cx="859879" cy="11973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737" y="2520506"/>
              <a:ext cx="1170112" cy="108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925" y="5037543"/>
              <a:ext cx="2168947" cy="1220033"/>
            </a:xfrm>
            <a:prstGeom prst="rect">
              <a:avLst/>
            </a:prstGeom>
          </p:spPr>
        </p:pic>
      </p:grpSp>
      <p:grpSp>
        <p:nvGrpSpPr>
          <p:cNvPr id="92" name="Groupe 91"/>
          <p:cNvGrpSpPr/>
          <p:nvPr/>
        </p:nvGrpSpPr>
        <p:grpSpPr>
          <a:xfrm>
            <a:off x="7011645" y="1724025"/>
            <a:ext cx="2880000" cy="4632913"/>
            <a:chOff x="3763890" y="1414722"/>
            <a:chExt cx="2880000" cy="4632913"/>
          </a:xfrm>
        </p:grpSpPr>
        <p:sp>
          <p:nvSpPr>
            <p:cNvPr id="54" name="Rectangle à coins arrondis 53">
              <a:extLst>
                <a:ext uri="{FF2B5EF4-FFF2-40B4-BE49-F238E27FC236}">
                  <a16:creationId xmlns:a16="http://schemas.microsoft.com/office/drawing/2014/main" id="{5762A30C-B2E2-38F9-275A-4AB89731DFA0}"/>
                </a:ext>
              </a:extLst>
            </p:cNvPr>
            <p:cNvSpPr/>
            <p:nvPr/>
          </p:nvSpPr>
          <p:spPr>
            <a:xfrm>
              <a:off x="4040027" y="1739801"/>
              <a:ext cx="2374375" cy="4307834"/>
            </a:xfrm>
            <a:prstGeom prst="roundRect">
              <a:avLst/>
            </a:prstGeom>
            <a:noFill/>
            <a:ln w="9525">
              <a:solidFill>
                <a:srgbClr val="EB6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2922FB8-565A-C62B-EDC3-0D471DFC3AD5}"/>
                </a:ext>
              </a:extLst>
            </p:cNvPr>
            <p:cNvSpPr txBox="1"/>
            <p:nvPr/>
          </p:nvSpPr>
          <p:spPr>
            <a:xfrm>
              <a:off x="3763890" y="1414722"/>
              <a:ext cx="2880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EB66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RENDEZ-VOUS ANNUELS</a:t>
              </a:r>
            </a:p>
          </p:txBody>
        </p:sp>
        <p:pic>
          <p:nvPicPr>
            <p:cNvPr id="78" name="Image 7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9AE3391-C251-7DDA-569C-E78165BB1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394" t="8354" r="64885" b="50000"/>
            <a:stretch/>
          </p:blipFill>
          <p:spPr>
            <a:xfrm>
              <a:off x="4251673" y="2027974"/>
              <a:ext cx="1956104" cy="468000"/>
            </a:xfrm>
            <a:prstGeom prst="rect">
              <a:avLst/>
            </a:prstGeom>
          </p:spPr>
        </p:pic>
        <p:pic>
          <p:nvPicPr>
            <p:cNvPr id="79" name="Picture 14" descr="Inclusiv'Day 2023 - 10 mai 2023">
              <a:extLst>
                <a:ext uri="{FF2B5EF4-FFF2-40B4-BE49-F238E27FC236}">
                  <a16:creationId xmlns:a16="http://schemas.microsoft.com/office/drawing/2014/main" id="{CF55F3CA-9BA3-4DE5-BAD4-C279F5D35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538" y="5495032"/>
              <a:ext cx="721109" cy="455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8" t="3632" r="20001" b="23304"/>
            <a:stretch/>
          </p:blipFill>
          <p:spPr>
            <a:xfrm>
              <a:off x="4559013" y="2535228"/>
              <a:ext cx="1433077" cy="1080000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292" y="4667394"/>
              <a:ext cx="2225416" cy="714662"/>
            </a:xfrm>
            <a:prstGeom prst="rect">
              <a:avLst/>
            </a:prstGeom>
          </p:spPr>
        </p:pic>
        <p:pic>
          <p:nvPicPr>
            <p:cNvPr id="84" name="Picture 18" descr="DuoDay : changer le regard sur le handicap en milieu professionnel - Mairie  Elbeuf">
              <a:extLst>
                <a:ext uri="{FF2B5EF4-FFF2-40B4-BE49-F238E27FC236}">
                  <a16:creationId xmlns:a16="http://schemas.microsoft.com/office/drawing/2014/main" id="{8838526F-FA4F-683D-3644-7D3D1A435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428" y="5542342"/>
              <a:ext cx="787509" cy="36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15" y="3680308"/>
              <a:ext cx="1525072" cy="1080000"/>
            </a:xfrm>
            <a:prstGeom prst="rect">
              <a:avLst/>
            </a:prstGeom>
          </p:spPr>
        </p:pic>
      </p:grpSp>
      <p:grpSp>
        <p:nvGrpSpPr>
          <p:cNvPr id="95" name="Groupe 94"/>
          <p:cNvGrpSpPr/>
          <p:nvPr/>
        </p:nvGrpSpPr>
        <p:grpSpPr>
          <a:xfrm>
            <a:off x="774700" y="4417019"/>
            <a:ext cx="3190126" cy="1914108"/>
            <a:chOff x="373234" y="4203632"/>
            <a:chExt cx="3190126" cy="1914108"/>
          </a:xfrm>
        </p:grpSpPr>
        <p:pic>
          <p:nvPicPr>
            <p:cNvPr id="91" name="Image 90">
              <a:hlinkClick r:id="rId17"/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27" y="5504574"/>
              <a:ext cx="987300" cy="613166"/>
            </a:xfrm>
            <a:prstGeom prst="rect">
              <a:avLst/>
            </a:prstGeom>
          </p:spPr>
        </p:pic>
        <p:grpSp>
          <p:nvGrpSpPr>
            <p:cNvPr id="94" name="Groupe 93"/>
            <p:cNvGrpSpPr/>
            <p:nvPr/>
          </p:nvGrpSpPr>
          <p:grpSpPr>
            <a:xfrm>
              <a:off x="1095191" y="5000928"/>
              <a:ext cx="1474317" cy="561157"/>
              <a:chOff x="1166792" y="4756306"/>
              <a:chExt cx="1474317" cy="561157"/>
            </a:xfrm>
          </p:grpSpPr>
          <p:pic>
            <p:nvPicPr>
              <p:cNvPr id="85" name="Graphique 38" descr="Radio contour">
                <a:extLst>
                  <a:ext uri="{FF2B5EF4-FFF2-40B4-BE49-F238E27FC236}">
                    <a16:creationId xmlns:a16="http://schemas.microsoft.com/office/drawing/2014/main" id="{E4C16893-1774-E624-E06D-D97EA5770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 flipH="1">
                <a:off x="1588646" y="4756306"/>
                <a:ext cx="511954" cy="51195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Graphique 42" descr="Ordinateur contour">
                <a:extLst>
                  <a:ext uri="{FF2B5EF4-FFF2-40B4-BE49-F238E27FC236}">
                    <a16:creationId xmlns:a16="http://schemas.microsoft.com/office/drawing/2014/main" id="{834B684F-5476-B9D2-E7C4-3FF661831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 flipH="1">
                <a:off x="2129155" y="4805509"/>
                <a:ext cx="511954" cy="51195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7" name="Graphique 41" descr="Écran contour">
                <a:extLst>
                  <a:ext uri="{FF2B5EF4-FFF2-40B4-BE49-F238E27FC236}">
                    <a16:creationId xmlns:a16="http://schemas.microsoft.com/office/drawing/2014/main" id="{587F8712-B7FA-242A-06E1-C002CBCD4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 flipH="1">
                <a:off x="1166792" y="4846101"/>
                <a:ext cx="435532" cy="4490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AA1E3F6A-72B5-E1FB-AD65-C980B83E0828}"/>
                </a:ext>
              </a:extLst>
            </p:cNvPr>
            <p:cNvSpPr txBox="1"/>
            <p:nvPr/>
          </p:nvSpPr>
          <p:spPr>
            <a:xfrm>
              <a:off x="880247" y="4203632"/>
              <a:ext cx="22173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fr-FR" sz="1200" b="1" dirty="0">
                  <a:solidFill>
                    <a:srgbClr val="EB66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CONTENU INSPIRANT</a:t>
              </a:r>
            </a:p>
          </p:txBody>
        </p:sp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B43F1114-8453-7692-5841-D3F2C9B006AE}"/>
                </a:ext>
              </a:extLst>
            </p:cNvPr>
            <p:cNvSpPr/>
            <p:nvPr/>
          </p:nvSpPr>
          <p:spPr>
            <a:xfrm>
              <a:off x="373234" y="4422852"/>
              <a:ext cx="3190126" cy="1642732"/>
            </a:xfrm>
            <a:prstGeom prst="roundRect">
              <a:avLst/>
            </a:prstGeom>
            <a:noFill/>
            <a:ln w="9525">
              <a:solidFill>
                <a:srgbClr val="EB6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EB66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9799" y="4543856"/>
              <a:ext cx="27227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venir : </a:t>
              </a:r>
              <a:r>
                <a:rPr lang="fr-FR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fr-FR" sz="1100" dirty="0">
                  <a:solidFill>
                    <a:schemeClr val="tx1"/>
                  </a:solidFill>
                </a:rPr>
                <a:t>n</a:t>
              </a:r>
              <a:r>
                <a:rPr lang="fr-FR" sz="1100" dirty="0">
                  <a:solidFill>
                    <a:srgbClr val="211D1E"/>
                  </a:solidFill>
                </a:rPr>
                <a:t>e </a:t>
              </a:r>
              <a:r>
                <a:rPr lang="fr-FR" sz="1100" dirty="0">
                  <a:solidFill>
                    <a:srgbClr val="7030A0"/>
                  </a:solidFill>
                </a:rPr>
                <a:t>websérie</a:t>
              </a:r>
              <a:r>
                <a:rPr lang="fr-FR" sz="1100" dirty="0">
                  <a:solidFill>
                    <a:srgbClr val="211D1E"/>
                  </a:solidFill>
                </a:rPr>
                <a:t> en 5 épisodes </a:t>
              </a:r>
            </a:p>
            <a:p>
              <a:pPr algn="ctr"/>
              <a:r>
                <a:rPr lang="fr-FR" sz="1100" b="1" dirty="0">
                  <a:solidFill>
                    <a:srgbClr val="7030A0"/>
                  </a:solidFill>
                </a:rPr>
                <a:t>"Le progrès, pour moi c’est…"</a:t>
              </a:r>
              <a:endParaRPr lang="fr-FR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ject 6">
            <a:extLst>
              <a:ext uri="{FF2B5EF4-FFF2-40B4-BE49-F238E27FC236}">
                <a16:creationId xmlns:a16="http://schemas.microsoft.com/office/drawing/2014/main" id="{6C30593C-D6BE-9899-AAA5-B15CF69D605F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3947" y="1711132"/>
            <a:ext cx="184048" cy="184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69348" y="6524625"/>
            <a:ext cx="9737904" cy="953300"/>
            <a:chOff x="469348" y="6508992"/>
            <a:chExt cx="9737904" cy="95330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" y="6508992"/>
              <a:ext cx="4766501" cy="953300"/>
            </a:xfrm>
            <a:prstGeom prst="rect">
              <a:avLst/>
            </a:prstGeom>
          </p:spPr>
        </p:pic>
        <p:grpSp>
          <p:nvGrpSpPr>
            <p:cNvPr id="25" name="object 13"/>
            <p:cNvGrpSpPr/>
            <p:nvPr/>
          </p:nvGrpSpPr>
          <p:grpSpPr>
            <a:xfrm>
              <a:off x="469900" y="7360198"/>
              <a:ext cx="8131809" cy="12700"/>
              <a:chOff x="503999" y="6989711"/>
              <a:chExt cx="8131809" cy="12700"/>
            </a:xfrm>
          </p:grpSpPr>
          <p:sp>
            <p:nvSpPr>
              <p:cNvPr id="27" name="object 14"/>
              <p:cNvSpPr/>
              <p:nvPr/>
            </p:nvSpPr>
            <p:spPr>
              <a:xfrm>
                <a:off x="503999" y="6989711"/>
                <a:ext cx="1659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55" h="12700">
                    <a:moveTo>
                      <a:pt x="1658683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658683" y="12699"/>
                    </a:lnTo>
                    <a:lnTo>
                      <a:pt x="1658683" y="0"/>
                    </a:lnTo>
                    <a:close/>
                  </a:path>
                </a:pathLst>
              </a:custGeom>
              <a:solidFill>
                <a:srgbClr val="18428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5"/>
              <p:cNvSpPr/>
              <p:nvPr/>
            </p:nvSpPr>
            <p:spPr>
              <a:xfrm>
                <a:off x="2192096" y="6989711"/>
                <a:ext cx="15887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2700">
                    <a:moveTo>
                      <a:pt x="1588770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70" y="12699"/>
                    </a:lnTo>
                    <a:lnTo>
                      <a:pt x="1588770" y="0"/>
                    </a:lnTo>
                    <a:close/>
                  </a:path>
                </a:pathLst>
              </a:custGeom>
              <a:solidFill>
                <a:srgbClr val="4BA8D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16"/>
              <p:cNvSpPr/>
              <p:nvPr/>
            </p:nvSpPr>
            <p:spPr>
              <a:xfrm>
                <a:off x="3810292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A0BF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17"/>
              <p:cNvSpPr/>
              <p:nvPr/>
            </p:nvSpPr>
            <p:spPr>
              <a:xfrm>
                <a:off x="5428500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808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808" y="12699"/>
                    </a:lnTo>
                    <a:lnTo>
                      <a:pt x="1588808" y="0"/>
                    </a:lnTo>
                    <a:close/>
                  </a:path>
                </a:pathLst>
              </a:custGeom>
              <a:solidFill>
                <a:srgbClr val="EC660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8"/>
              <p:cNvSpPr/>
              <p:nvPr/>
            </p:nvSpPr>
            <p:spPr>
              <a:xfrm>
                <a:off x="7046721" y="6989711"/>
                <a:ext cx="15894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9404" h="12700">
                    <a:moveTo>
                      <a:pt x="1588782" y="0"/>
                    </a:moveTo>
                    <a:lnTo>
                      <a:pt x="0" y="0"/>
                    </a:lnTo>
                    <a:lnTo>
                      <a:pt x="0" y="12699"/>
                    </a:lnTo>
                    <a:lnTo>
                      <a:pt x="1588782" y="12699"/>
                    </a:lnTo>
                    <a:lnTo>
                      <a:pt x="1588782" y="0"/>
                    </a:lnTo>
                    <a:close/>
                  </a:path>
                </a:pathLst>
              </a:custGeom>
              <a:solidFill>
                <a:srgbClr val="7C247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6" name="Sous-titre 17"/>
            <p:cNvSpPr txBox="1">
              <a:spLocks/>
            </p:cNvSpPr>
            <p:nvPr/>
          </p:nvSpPr>
          <p:spPr>
            <a:xfrm>
              <a:off x="8598162" y="7184051"/>
              <a:ext cx="1609090" cy="276999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400" dirty="0">
                  <a:solidFill>
                    <a:srgbClr val="28358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#Seeph2023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6" y="225707"/>
            <a:ext cx="2225416" cy="714662"/>
          </a:xfrm>
          <a:prstGeom prst="rect">
            <a:avLst/>
          </a:prstGeom>
        </p:spPr>
      </p:pic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EF1A95C-6C84-4A75-A724-3D7AAE5A49A8}"/>
              </a:ext>
            </a:extLst>
          </p:cNvPr>
          <p:cNvSpPr txBox="1">
            <a:spLocks/>
          </p:cNvSpPr>
          <p:nvPr/>
        </p:nvSpPr>
        <p:spPr>
          <a:xfrm>
            <a:off x="522770" y="1611623"/>
            <a:ext cx="4366729" cy="3886200"/>
          </a:xfrm>
          <a:prstGeom prst="rect">
            <a:avLst/>
          </a:prstGeom>
        </p:spPr>
        <p:txBody>
          <a:bodyPr vert="horz" lIns="100838" tIns="50419" rIns="100838" bIns="50419" numCol="1" spcCol="180000" rtlCol="0">
            <a:noAutofit/>
          </a:bodyPr>
          <a:lstStyle>
            <a:lvl1pPr marL="265113" indent="-2651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2682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1688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31"/>
              </a:spcAft>
              <a:buClr>
                <a:srgbClr val="7030A0"/>
              </a:buClr>
              <a:buNone/>
            </a:pPr>
            <a:r>
              <a:rPr lang="fr-FR" sz="20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web nationaux</a:t>
            </a:r>
          </a:p>
          <a:p>
            <a:pPr marL="0" indent="0" algn="ctr">
              <a:spcAft>
                <a:spcPts val="331"/>
              </a:spcAft>
              <a:buClr>
                <a:srgbClr val="7030A0"/>
              </a:buClr>
              <a:buNone/>
            </a:pPr>
            <a:r>
              <a:rPr lang="fr-FR" sz="18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Saisissez vos évènements sur</a:t>
            </a:r>
          </a:p>
          <a:p>
            <a:pPr marL="0" indent="0" algn="ctr">
              <a:spcAft>
                <a:spcPts val="331"/>
              </a:spcAft>
              <a:buClr>
                <a:srgbClr val="7030A0"/>
              </a:buClr>
              <a:buNone/>
            </a:pPr>
            <a:endParaRPr lang="fr-FR" sz="1800" b="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Clr>
                <a:srgbClr val="7030A0"/>
              </a:buClr>
              <a:buNone/>
            </a:pPr>
            <a:endParaRPr lang="fr-FR" sz="18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Clr>
                <a:srgbClr val="7030A0"/>
              </a:buClr>
              <a:buNone/>
            </a:pPr>
            <a:r>
              <a:rPr lang="fr-FR" sz="18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www.monparcourshandicap.gouv.fr</a:t>
            </a:r>
            <a:endParaRPr lang="fr-FR" sz="18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348" y="738329"/>
            <a:ext cx="7172156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85" dirty="0">
                <a:solidFill>
                  <a:srgbClr val="283583"/>
                </a:solidFill>
                <a:latin typeface="Arial Black" panose="020B0A04020102020204" pitchFamily="34" charset="0"/>
              </a:rPr>
              <a:t>Publiez </a:t>
            </a:r>
            <a:r>
              <a:rPr lang="fr-FR" sz="1985" b="1" dirty="0">
                <a:solidFill>
                  <a:srgbClr val="283583"/>
                </a:solidFill>
                <a:latin typeface="Arial Black" panose="020B0A04020102020204" pitchFamily="34" charset="0"/>
              </a:rPr>
              <a:t>vos évènements </a:t>
            </a:r>
            <a:r>
              <a:rPr lang="fr-FR" sz="1985" dirty="0">
                <a:solidFill>
                  <a:srgbClr val="283583"/>
                </a:solidFill>
                <a:latin typeface="Arial Black" panose="020B0A04020102020204" pitchFamily="34" charset="0"/>
              </a:rPr>
              <a:t>sur les </a:t>
            </a:r>
            <a:r>
              <a:rPr lang="fr-FR" sz="1985" b="1" dirty="0">
                <a:solidFill>
                  <a:srgbClr val="283583"/>
                </a:solidFill>
                <a:latin typeface="Arial Black" panose="020B0A04020102020204" pitchFamily="34" charset="0"/>
              </a:rPr>
              <a:t>sites </a:t>
            </a:r>
            <a:r>
              <a:rPr lang="fr-FR" sz="1985" dirty="0">
                <a:solidFill>
                  <a:srgbClr val="283583"/>
                </a:solidFill>
                <a:latin typeface="Arial Black" panose="020B0A04020102020204" pitchFamily="34" charset="0"/>
              </a:rPr>
              <a:t>de référence</a:t>
            </a: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B43F1114-8453-7692-5841-D3F2C9B006AE}"/>
              </a:ext>
            </a:extLst>
          </p:cNvPr>
          <p:cNvSpPr/>
          <p:nvPr/>
        </p:nvSpPr>
        <p:spPr>
          <a:xfrm>
            <a:off x="364897" y="1370158"/>
            <a:ext cx="4500600" cy="4641066"/>
          </a:xfrm>
          <a:prstGeom prst="roundRect">
            <a:avLst/>
          </a:prstGeom>
          <a:noFill/>
          <a:ln w="9525">
            <a:solidFill>
              <a:srgbClr val="EB6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B66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2301824" y="3470747"/>
            <a:ext cx="626745" cy="846370"/>
          </a:xfrm>
          <a:prstGeom prst="downArrow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3099" y="4497549"/>
            <a:ext cx="431220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331"/>
              </a:spcAft>
              <a:buNone/>
            </a:pPr>
            <a:r>
              <a:rPr lang="fr-FR" sz="18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seront </a:t>
            </a:r>
            <a:r>
              <a:rPr lang="fr-FR" sz="18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 visibles 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8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18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www.agefiph.fr</a:t>
            </a:r>
            <a:r>
              <a:rPr lang="fr-FR" sz="18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sur 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www.semaine-emploi-handicap.com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B43F1114-8453-7692-5841-D3F2C9B006AE}"/>
              </a:ext>
            </a:extLst>
          </p:cNvPr>
          <p:cNvSpPr/>
          <p:nvPr/>
        </p:nvSpPr>
        <p:spPr>
          <a:xfrm>
            <a:off x="5394401" y="1358329"/>
            <a:ext cx="4424400" cy="4641066"/>
          </a:xfrm>
          <a:prstGeom prst="roundRect">
            <a:avLst/>
          </a:prstGeom>
          <a:noFill/>
          <a:ln w="9525">
            <a:solidFill>
              <a:srgbClr val="EB6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B66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1901" y="1678106"/>
            <a:ext cx="441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31"/>
              </a:spcAft>
            </a:pPr>
            <a:r>
              <a:rPr lang="fr-FR" sz="20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web régional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kern="1200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spécial #SEEPH BRETAGNE 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kern="1200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une meilleure visibilité </a:t>
            </a:r>
            <a:r>
              <a:rPr lang="fr-FR" b="1" kern="1200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territoriale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/>
            </a:r>
            <a:b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</a:br>
            <a:r>
              <a:rPr lang="fr-FR" b="1" kern="1200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www.seeph-bretagne.fr</a:t>
            </a:r>
            <a:endParaRPr lang="fr-FR" b="1" kern="1200" dirty="0">
              <a:solidFill>
                <a:srgbClr val="28358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200" b="1" kern="1200" dirty="0">
                <a:solidFill>
                  <a:srgbClr val="2835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(en cours de mise à jour)</a:t>
            </a:r>
          </a:p>
          <a:p>
            <a:pPr marL="0" indent="0" algn="ctr">
              <a:spcAft>
                <a:spcPts val="331"/>
              </a:spcAft>
              <a:buNone/>
            </a:pPr>
            <a:endParaRPr lang="fr-FR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endParaRPr lang="fr-FR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endParaRPr lang="fr-FR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endParaRPr lang="fr-FR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endParaRPr lang="fr-FR" sz="12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2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codéveloppé par l’Agefiph Bretagne, 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2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Ladapt Ouest, le FIPHFP Bretagne Pays de la Loire </a:t>
            </a:r>
          </a:p>
          <a:p>
            <a:pPr marL="0" indent="0" algn="ctr">
              <a:spcAft>
                <a:spcPts val="331"/>
              </a:spcAft>
              <a:buNone/>
            </a:pPr>
            <a:r>
              <a:rPr lang="fr-FR" sz="1200" b="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 PRITH de Bretagne depuis 2021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D59451C-CBDE-8626-4EC2-B959D9CAE734}"/>
              </a:ext>
            </a:extLst>
          </p:cNvPr>
          <p:cNvSpPr/>
          <p:nvPr/>
        </p:nvSpPr>
        <p:spPr>
          <a:xfrm>
            <a:off x="7531701" y="3743622"/>
            <a:ext cx="180000" cy="18000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766</Words>
  <Application>Microsoft Office PowerPoint</Application>
  <PresentationFormat>Personnalisé</PresentationFormat>
  <Paragraphs>120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 Theme</vt:lpstr>
      <vt:lpstr>Présentation PowerPoint</vt:lpstr>
      <vt:lpstr>Au programme Présentation de la SEEPH</vt:lpstr>
      <vt:lpstr>Faire ensemble sur le territoire </vt:lpstr>
      <vt:lpstr>27ème Semaine européenne pour l’emploi des personnes handicapées (SEEPH) du lundi 20 au dimanche 26 novembre 2023</vt:lpstr>
      <vt:lpstr>Tour de tables des évènements déjà programmés </vt:lpstr>
      <vt:lpstr>La valise SEEPH du FIPHFP</vt:lpstr>
      <vt:lpstr>LADAPT La campagne de communication </vt:lpstr>
      <vt:lpstr>#activateurdeprogrès,  un panel d’outils financé par l’Agefiph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Claire Pathiaux</dc:creator>
  <cp:lastModifiedBy>Claire Pathiaux</cp:lastModifiedBy>
  <cp:revision>66</cp:revision>
  <dcterms:created xsi:type="dcterms:W3CDTF">2022-06-23T17:23:22Z</dcterms:created>
  <dcterms:modified xsi:type="dcterms:W3CDTF">2023-10-02T15:12:12Z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2022-06-23T00:00:00Z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2022-06-23T00:00:00Z</vt:filetime>
  </property>
</Properties>
</file>